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5"/>
  </p:sldMasterIdLst>
  <p:sldIdLst>
    <p:sldId id="256" r:id="rId6"/>
    <p:sldId id="259" r:id="rId7"/>
    <p:sldId id="271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2" r:id="rId18"/>
    <p:sldId id="273" r:id="rId19"/>
    <p:sldId id="274" r:id="rId20"/>
    <p:sldId id="269" r:id="rId21"/>
    <p:sldId id="270" r:id="rId22"/>
    <p:sldId id="275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/>
        </p:nvSpPr>
        <p:spPr bwMode="hidden">
          <a:xfrm>
            <a:off x="230400" y="230400"/>
            <a:ext cx="4935600" cy="5335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230400" y="6363360"/>
            <a:ext cx="5277704" cy="306000"/>
          </a:xfrm>
        </p:spPr>
        <p:txBody>
          <a:bodyPr anchor="b"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000"/>
            </a:lvl1pPr>
          </a:lstStyle>
          <a:p>
            <a:endParaRPr lang="en-US"/>
          </a:p>
        </p:txBody>
      </p:sp>
      <p:sp>
        <p:nvSpPr>
          <p:cNvPr id="10" name="Freeform 32"/>
          <p:cNvSpPr>
            <a:spLocks/>
          </p:cNvSpPr>
          <p:nvPr/>
        </p:nvSpPr>
        <p:spPr bwMode="gray">
          <a:xfrm>
            <a:off x="3260724" y="228614"/>
            <a:ext cx="1869377" cy="1957374"/>
          </a:xfrm>
          <a:custGeom>
            <a:avLst/>
            <a:gdLst>
              <a:gd name="connsiteX0" fmla="*/ 1969 w 10000"/>
              <a:gd name="connsiteY0" fmla="*/ 10000 h 10000"/>
              <a:gd name="connsiteX1" fmla="*/ 10000 w 10000"/>
              <a:gd name="connsiteY1" fmla="*/ 0 h 10000"/>
              <a:gd name="connsiteX2" fmla="*/ 7869 w 10000"/>
              <a:gd name="connsiteY2" fmla="*/ 191 h 10000"/>
              <a:gd name="connsiteX3" fmla="*/ 0 w 10000"/>
              <a:gd name="connsiteY3" fmla="*/ 10000 h 10000"/>
              <a:gd name="connsiteX4" fmla="*/ 1969 w 10000"/>
              <a:gd name="connsiteY4" fmla="*/ 10000 h 10000"/>
              <a:gd name="connsiteX0" fmla="*/ 1969 w 9813"/>
              <a:gd name="connsiteY0" fmla="*/ 9809 h 9809"/>
              <a:gd name="connsiteX1" fmla="*/ 9813 w 9813"/>
              <a:gd name="connsiteY1" fmla="*/ 0 h 9809"/>
              <a:gd name="connsiteX2" fmla="*/ 7869 w 9813"/>
              <a:gd name="connsiteY2" fmla="*/ 0 h 9809"/>
              <a:gd name="connsiteX3" fmla="*/ 0 w 9813"/>
              <a:gd name="connsiteY3" fmla="*/ 9809 h 9809"/>
              <a:gd name="connsiteX4" fmla="*/ 1969 w 9813"/>
              <a:gd name="connsiteY4" fmla="*/ 9809 h 9809"/>
              <a:gd name="connsiteX0" fmla="*/ 2007 w 10000"/>
              <a:gd name="connsiteY0" fmla="*/ 10000 h 10000"/>
              <a:gd name="connsiteX1" fmla="*/ 10000 w 10000"/>
              <a:gd name="connsiteY1" fmla="*/ 0 h 10000"/>
              <a:gd name="connsiteX2" fmla="*/ 8019 w 10000"/>
              <a:gd name="connsiteY2" fmla="*/ 0 h 10000"/>
              <a:gd name="connsiteX3" fmla="*/ 0 w 10000"/>
              <a:gd name="connsiteY3" fmla="*/ 10000 h 10000"/>
              <a:gd name="connsiteX4" fmla="*/ 2007 w 10000"/>
              <a:gd name="connsiteY4" fmla="*/ 10000 h 10000"/>
              <a:gd name="connsiteX0" fmla="*/ 2007 w 10000"/>
              <a:gd name="connsiteY0" fmla="*/ 10000 h 10000"/>
              <a:gd name="connsiteX1" fmla="*/ 10000 w 10000"/>
              <a:gd name="connsiteY1" fmla="*/ 0 h 10000"/>
              <a:gd name="connsiteX2" fmla="*/ 8019 w 10000"/>
              <a:gd name="connsiteY2" fmla="*/ 0 h 10000"/>
              <a:gd name="connsiteX3" fmla="*/ 0 w 10000"/>
              <a:gd name="connsiteY3" fmla="*/ 10000 h 10000"/>
              <a:gd name="connsiteX4" fmla="*/ 2007 w 10000"/>
              <a:gd name="connsiteY4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2007" y="10000"/>
                </a:moveTo>
                <a:lnTo>
                  <a:pt x="10000" y="0"/>
                </a:lnTo>
                <a:lnTo>
                  <a:pt x="8019" y="0"/>
                </a:lnTo>
                <a:lnTo>
                  <a:pt x="0" y="10000"/>
                </a:lnTo>
                <a:lnTo>
                  <a:pt x="2007" y="1000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Freihandform 7"/>
          <p:cNvSpPr/>
          <p:nvPr/>
        </p:nvSpPr>
        <p:spPr bwMode="hidden">
          <a:xfrm>
            <a:off x="1026000" y="228613"/>
            <a:ext cx="7887600" cy="5336985"/>
          </a:xfrm>
          <a:custGeom>
            <a:avLst/>
            <a:gdLst>
              <a:gd name="connsiteX0" fmla="*/ 0 w 7887600"/>
              <a:gd name="connsiteY0" fmla="*/ 0 h 5335200"/>
              <a:gd name="connsiteX1" fmla="*/ 7887600 w 7887600"/>
              <a:gd name="connsiteY1" fmla="*/ 0 h 5335200"/>
              <a:gd name="connsiteX2" fmla="*/ 7887600 w 7887600"/>
              <a:gd name="connsiteY2" fmla="*/ 5335200 h 5335200"/>
              <a:gd name="connsiteX3" fmla="*/ 0 w 7887600"/>
              <a:gd name="connsiteY3" fmla="*/ 5335200 h 5335200"/>
              <a:gd name="connsiteX4" fmla="*/ 0 w 7887600"/>
              <a:gd name="connsiteY4" fmla="*/ 0 h 5335200"/>
              <a:gd name="connsiteX0" fmla="*/ 5273200 w 7887600"/>
              <a:gd name="connsiteY0" fmla="*/ 0 h 5336985"/>
              <a:gd name="connsiteX1" fmla="*/ 7887600 w 7887600"/>
              <a:gd name="connsiteY1" fmla="*/ 1785 h 5336985"/>
              <a:gd name="connsiteX2" fmla="*/ 7887600 w 7887600"/>
              <a:gd name="connsiteY2" fmla="*/ 5336985 h 5336985"/>
              <a:gd name="connsiteX3" fmla="*/ 0 w 7887600"/>
              <a:gd name="connsiteY3" fmla="*/ 5336985 h 5336985"/>
              <a:gd name="connsiteX4" fmla="*/ 5273200 w 7887600"/>
              <a:gd name="connsiteY4" fmla="*/ 0 h 5336985"/>
              <a:gd name="connsiteX0" fmla="*/ 4104101 w 7887600"/>
              <a:gd name="connsiteY0" fmla="*/ 0 h 5336985"/>
              <a:gd name="connsiteX1" fmla="*/ 7887600 w 7887600"/>
              <a:gd name="connsiteY1" fmla="*/ 1785 h 5336985"/>
              <a:gd name="connsiteX2" fmla="*/ 7887600 w 7887600"/>
              <a:gd name="connsiteY2" fmla="*/ 5336985 h 5336985"/>
              <a:gd name="connsiteX3" fmla="*/ 0 w 7887600"/>
              <a:gd name="connsiteY3" fmla="*/ 5336985 h 5336985"/>
              <a:gd name="connsiteX4" fmla="*/ 4104101 w 7887600"/>
              <a:gd name="connsiteY4" fmla="*/ 0 h 53369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87600" h="5336985">
                <a:moveTo>
                  <a:pt x="4104101" y="0"/>
                </a:moveTo>
                <a:lnTo>
                  <a:pt x="7887600" y="1785"/>
                </a:lnTo>
                <a:lnTo>
                  <a:pt x="7887600" y="5336985"/>
                </a:lnTo>
                <a:lnTo>
                  <a:pt x="0" y="5336985"/>
                </a:lnTo>
                <a:lnTo>
                  <a:pt x="4104101" y="0"/>
                </a:lnTo>
                <a:close/>
              </a:path>
            </a:pathLst>
          </a:custGeom>
          <a:solidFill>
            <a:srgbClr val="91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680000" y="792000"/>
            <a:ext cx="4032000" cy="2322000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680000" y="3240000"/>
            <a:ext cx="4032000" cy="1440000"/>
          </a:xfrm>
        </p:spPr>
        <p:txBody>
          <a:bodyPr/>
          <a:lstStyle>
            <a:lvl1pPr marL="0" indent="0" algn="l">
              <a:buNone/>
              <a:defRPr b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 dirty="0"/>
          </a:p>
        </p:txBody>
      </p:sp>
      <p:pic>
        <p:nvPicPr>
          <p:cNvPr id="11" name="Grafik 10" descr="axa_finanz_sicher_r_rgb_15_3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30400" y="5976000"/>
            <a:ext cx="3283932" cy="64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800" y="1501200"/>
            <a:ext cx="6300000" cy="1126800"/>
          </a:xfrm>
        </p:spPr>
        <p:txBody>
          <a:bodyPr anchor="b"/>
          <a:lstStyle>
            <a:lvl1pPr algn="l">
              <a:lnSpc>
                <a:spcPts val="4500"/>
              </a:lnSpc>
              <a:defRPr sz="4000" b="1" cap="none" baseline="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50800" y="2858400"/>
            <a:ext cx="6300000" cy="1000800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hteck 6"/>
          <p:cNvSpPr/>
          <p:nvPr/>
        </p:nvSpPr>
        <p:spPr bwMode="hidden">
          <a:xfrm>
            <a:off x="7124400" y="230400"/>
            <a:ext cx="1789200" cy="91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Freihandform 7"/>
          <p:cNvSpPr/>
          <p:nvPr/>
        </p:nvSpPr>
        <p:spPr bwMode="hidden">
          <a:xfrm>
            <a:off x="230400" y="230400"/>
            <a:ext cx="7599600" cy="910800"/>
          </a:xfrm>
          <a:custGeom>
            <a:avLst/>
            <a:gdLst>
              <a:gd name="connsiteX0" fmla="*/ 0 w 7599600"/>
              <a:gd name="connsiteY0" fmla="*/ 0 h 910800"/>
              <a:gd name="connsiteX1" fmla="*/ 7599600 w 7599600"/>
              <a:gd name="connsiteY1" fmla="*/ 0 h 910800"/>
              <a:gd name="connsiteX2" fmla="*/ 7599600 w 7599600"/>
              <a:gd name="connsiteY2" fmla="*/ 910800 h 910800"/>
              <a:gd name="connsiteX3" fmla="*/ 0 w 7599600"/>
              <a:gd name="connsiteY3" fmla="*/ 910800 h 910800"/>
              <a:gd name="connsiteX4" fmla="*/ 0 w 7599600"/>
              <a:gd name="connsiteY4" fmla="*/ 0 h 910800"/>
              <a:gd name="connsiteX0" fmla="*/ 0 w 7599600"/>
              <a:gd name="connsiteY0" fmla="*/ 0 h 910800"/>
              <a:gd name="connsiteX1" fmla="*/ 7599600 w 7599600"/>
              <a:gd name="connsiteY1" fmla="*/ 0 h 910800"/>
              <a:gd name="connsiteX2" fmla="*/ 6892887 w 7599600"/>
              <a:gd name="connsiteY2" fmla="*/ 910800 h 910800"/>
              <a:gd name="connsiteX3" fmla="*/ 0 w 7599600"/>
              <a:gd name="connsiteY3" fmla="*/ 910800 h 910800"/>
              <a:gd name="connsiteX4" fmla="*/ 0 w 7599600"/>
              <a:gd name="connsiteY4" fmla="*/ 0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9600" h="910800">
                <a:moveTo>
                  <a:pt x="0" y="0"/>
                </a:moveTo>
                <a:lnTo>
                  <a:pt x="7599600" y="0"/>
                </a:lnTo>
                <a:lnTo>
                  <a:pt x="6892887" y="910800"/>
                </a:lnTo>
                <a:lnTo>
                  <a:pt x="0" y="910800"/>
                </a:lnTo>
                <a:lnTo>
                  <a:pt x="0" y="0"/>
                </a:lnTo>
                <a:close/>
              </a:path>
            </a:pathLst>
          </a:custGeom>
          <a:solidFill>
            <a:srgbClr val="91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Freeform 25"/>
          <p:cNvSpPr>
            <a:spLocks/>
          </p:cNvSpPr>
          <p:nvPr/>
        </p:nvSpPr>
        <p:spPr bwMode="hidden">
          <a:xfrm>
            <a:off x="7020000" y="230412"/>
            <a:ext cx="874744" cy="910207"/>
          </a:xfrm>
          <a:custGeom>
            <a:avLst/>
            <a:gdLst>
              <a:gd name="connsiteX0" fmla="*/ 1956 w 9684"/>
              <a:gd name="connsiteY0" fmla="*/ 10000 h 10000"/>
              <a:gd name="connsiteX1" fmla="*/ 9684 w 9684"/>
              <a:gd name="connsiteY1" fmla="*/ 402 h 10000"/>
              <a:gd name="connsiteX2" fmla="*/ 8007 w 9684"/>
              <a:gd name="connsiteY2" fmla="*/ 0 h 10000"/>
              <a:gd name="connsiteX3" fmla="*/ 0 w 9684"/>
              <a:gd name="connsiteY3" fmla="*/ 10000 h 10000"/>
              <a:gd name="connsiteX4" fmla="*/ 1956 w 9684"/>
              <a:gd name="connsiteY4" fmla="*/ 10000 h 10000"/>
              <a:gd name="connsiteX0" fmla="*/ 2020 w 10000"/>
              <a:gd name="connsiteY0" fmla="*/ 9604 h 9604"/>
              <a:gd name="connsiteX1" fmla="*/ 10000 w 10000"/>
              <a:gd name="connsiteY1" fmla="*/ 6 h 9604"/>
              <a:gd name="connsiteX2" fmla="*/ 7969 w 10000"/>
              <a:gd name="connsiteY2" fmla="*/ 0 h 9604"/>
              <a:gd name="connsiteX3" fmla="*/ 0 w 10000"/>
              <a:gd name="connsiteY3" fmla="*/ 9604 h 9604"/>
              <a:gd name="connsiteX4" fmla="*/ 2020 w 10000"/>
              <a:gd name="connsiteY4" fmla="*/ 9604 h 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604">
                <a:moveTo>
                  <a:pt x="2020" y="9604"/>
                </a:moveTo>
                <a:lnTo>
                  <a:pt x="10000" y="6"/>
                </a:lnTo>
                <a:lnTo>
                  <a:pt x="7969" y="0"/>
                </a:lnTo>
                <a:lnTo>
                  <a:pt x="0" y="9604"/>
                </a:lnTo>
                <a:lnTo>
                  <a:pt x="2020" y="960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>
              <a:latin typeface="Arial" charset="0"/>
              <a:ea typeface="ＭＳ Ｐゴシック" pitchFamily="-64" charset="-128"/>
            </a:endParaRPr>
          </a:p>
        </p:txBody>
      </p:sp>
      <p:pic>
        <p:nvPicPr>
          <p:cNvPr id="9" name="Grafik 8" descr="axa_finanz_sicher_r_rgb_8_3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59200" y="6336000"/>
            <a:ext cx="1459992" cy="2865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800" y="284400"/>
            <a:ext cx="6469200" cy="428400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2799" y="748800"/>
            <a:ext cx="6469200" cy="360000"/>
          </a:xfrm>
        </p:spPr>
        <p:txBody>
          <a:bodyPr/>
          <a:lstStyle>
            <a:lvl1pPr marL="0" indent="0" algn="r">
              <a:buFontTx/>
              <a:buNone/>
              <a:defRPr sz="2000" b="0"/>
            </a:lvl1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2800" y="1404000"/>
            <a:ext cx="4114800" cy="4755600"/>
          </a:xfrm>
        </p:spPr>
        <p:txBody>
          <a:bodyPr/>
          <a:lstStyle>
            <a:lvl1pPr>
              <a:defRPr sz="20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02400" y="1404000"/>
            <a:ext cx="4114800" cy="4755600"/>
          </a:xfrm>
        </p:spPr>
        <p:txBody>
          <a:bodyPr/>
          <a:lstStyle>
            <a:lvl1pPr>
              <a:defRPr sz="20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2800" y="1404000"/>
            <a:ext cx="4114800" cy="4755600"/>
          </a:xfrm>
        </p:spPr>
        <p:txBody>
          <a:bodyPr/>
          <a:lstStyle>
            <a:lvl1pPr>
              <a:defRPr sz="20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02400" y="1404000"/>
            <a:ext cx="4114800" cy="4755600"/>
          </a:xfrm>
        </p:spPr>
        <p:txBody>
          <a:bodyPr/>
          <a:lstStyle>
            <a:lvl1pPr>
              <a:defRPr sz="20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32800" y="284400"/>
            <a:ext cx="6469200" cy="428400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2799" y="748800"/>
            <a:ext cx="6469200" cy="360000"/>
          </a:xfrm>
        </p:spPr>
        <p:txBody>
          <a:bodyPr/>
          <a:lstStyle>
            <a:lvl1pPr marL="0" indent="0" algn="r">
              <a:buFontTx/>
              <a:buNone/>
              <a:defRPr sz="2000" b="0"/>
            </a:lvl1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532800" y="2049468"/>
            <a:ext cx="4114800" cy="4115836"/>
          </a:xfrm>
        </p:spPr>
        <p:txBody>
          <a:bodyPr/>
          <a:lstStyle>
            <a:lvl1pPr>
              <a:defRPr sz="20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802400" y="2049468"/>
            <a:ext cx="4114800" cy="4115835"/>
          </a:xfrm>
        </p:spPr>
        <p:txBody>
          <a:bodyPr/>
          <a:lstStyle>
            <a:lvl1pPr>
              <a:defRPr sz="20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platzhalter 2"/>
          <p:cNvSpPr>
            <a:spLocks noGrp="1"/>
          </p:cNvSpPr>
          <p:nvPr>
            <p:ph type="body" idx="13"/>
          </p:nvPr>
        </p:nvSpPr>
        <p:spPr>
          <a:xfrm>
            <a:off x="532800" y="1404000"/>
            <a:ext cx="4114800" cy="639762"/>
          </a:xfrm>
        </p:spPr>
        <p:txBody>
          <a:bodyPr anchor="ctr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802399" y="1404000"/>
            <a:ext cx="4114800" cy="639762"/>
          </a:xfrm>
        </p:spPr>
        <p:txBody>
          <a:bodyPr anchor="ctr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 mit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2800" y="284400"/>
            <a:ext cx="6469200" cy="428400"/>
          </a:xfrm>
        </p:spPr>
        <p:txBody>
          <a:bodyPr/>
          <a:lstStyle>
            <a:lvl1pPr>
              <a:defRPr sz="2800"/>
            </a:lvl1pPr>
          </a:lstStyle>
          <a:p>
            <a:r>
              <a:rPr lang="de-DE" smtClean="0"/>
              <a:t>Titelmasterformat durch Klicken bearbeiten</a:t>
            </a:r>
            <a:endParaRPr lang="de-CH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32799" y="748800"/>
            <a:ext cx="6469200" cy="360000"/>
          </a:xfrm>
        </p:spPr>
        <p:txBody>
          <a:bodyPr/>
          <a:lstStyle>
            <a:lvl1pPr marL="0" indent="0" algn="r">
              <a:buFontTx/>
              <a:buNone/>
              <a:defRPr sz="2000" b="0"/>
            </a:lvl1pPr>
          </a:lstStyle>
          <a:p>
            <a:pPr lvl="0"/>
            <a:r>
              <a:rPr lang="de-DE" dirty="0" smtClean="0"/>
              <a:t>Untertitel durch Klicken hinzufügen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/>
        </p:nvSpPr>
        <p:spPr bwMode="hidden">
          <a:xfrm>
            <a:off x="7124400" y="230400"/>
            <a:ext cx="1789200" cy="910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532800" y="1404000"/>
            <a:ext cx="8380800" cy="4755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532800" y="6356915"/>
            <a:ext cx="6300000" cy="30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230400" y="6364800"/>
            <a:ext cx="306000" cy="30600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ihandform 6"/>
          <p:cNvSpPr/>
          <p:nvPr/>
        </p:nvSpPr>
        <p:spPr bwMode="hidden">
          <a:xfrm>
            <a:off x="230400" y="230400"/>
            <a:ext cx="7599600" cy="910800"/>
          </a:xfrm>
          <a:custGeom>
            <a:avLst/>
            <a:gdLst>
              <a:gd name="connsiteX0" fmla="*/ 0 w 7599600"/>
              <a:gd name="connsiteY0" fmla="*/ 0 h 910800"/>
              <a:gd name="connsiteX1" fmla="*/ 7599600 w 7599600"/>
              <a:gd name="connsiteY1" fmla="*/ 0 h 910800"/>
              <a:gd name="connsiteX2" fmla="*/ 7599600 w 7599600"/>
              <a:gd name="connsiteY2" fmla="*/ 910800 h 910800"/>
              <a:gd name="connsiteX3" fmla="*/ 0 w 7599600"/>
              <a:gd name="connsiteY3" fmla="*/ 910800 h 910800"/>
              <a:gd name="connsiteX4" fmla="*/ 0 w 7599600"/>
              <a:gd name="connsiteY4" fmla="*/ 0 h 910800"/>
              <a:gd name="connsiteX0" fmla="*/ 0 w 7599600"/>
              <a:gd name="connsiteY0" fmla="*/ 0 h 910800"/>
              <a:gd name="connsiteX1" fmla="*/ 7599600 w 7599600"/>
              <a:gd name="connsiteY1" fmla="*/ 0 h 910800"/>
              <a:gd name="connsiteX2" fmla="*/ 6892887 w 7599600"/>
              <a:gd name="connsiteY2" fmla="*/ 910800 h 910800"/>
              <a:gd name="connsiteX3" fmla="*/ 0 w 7599600"/>
              <a:gd name="connsiteY3" fmla="*/ 910800 h 910800"/>
              <a:gd name="connsiteX4" fmla="*/ 0 w 7599600"/>
              <a:gd name="connsiteY4" fmla="*/ 0 h 91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9600" h="910800">
                <a:moveTo>
                  <a:pt x="0" y="0"/>
                </a:moveTo>
                <a:lnTo>
                  <a:pt x="7599600" y="0"/>
                </a:lnTo>
                <a:lnTo>
                  <a:pt x="6892887" y="910800"/>
                </a:lnTo>
                <a:lnTo>
                  <a:pt x="0" y="910800"/>
                </a:lnTo>
                <a:lnTo>
                  <a:pt x="0" y="0"/>
                </a:lnTo>
                <a:close/>
              </a:path>
            </a:pathLst>
          </a:custGeom>
          <a:solidFill>
            <a:srgbClr val="91C8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532800" y="230400"/>
            <a:ext cx="6469200" cy="90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CH" dirty="0"/>
          </a:p>
        </p:txBody>
      </p:sp>
      <p:sp>
        <p:nvSpPr>
          <p:cNvPr id="11" name="Freeform 25"/>
          <p:cNvSpPr>
            <a:spLocks/>
          </p:cNvSpPr>
          <p:nvPr/>
        </p:nvSpPr>
        <p:spPr bwMode="gray">
          <a:xfrm>
            <a:off x="7020000" y="230412"/>
            <a:ext cx="874744" cy="910207"/>
          </a:xfrm>
          <a:custGeom>
            <a:avLst/>
            <a:gdLst>
              <a:gd name="connsiteX0" fmla="*/ 1956 w 9684"/>
              <a:gd name="connsiteY0" fmla="*/ 10000 h 10000"/>
              <a:gd name="connsiteX1" fmla="*/ 9684 w 9684"/>
              <a:gd name="connsiteY1" fmla="*/ 402 h 10000"/>
              <a:gd name="connsiteX2" fmla="*/ 8007 w 9684"/>
              <a:gd name="connsiteY2" fmla="*/ 0 h 10000"/>
              <a:gd name="connsiteX3" fmla="*/ 0 w 9684"/>
              <a:gd name="connsiteY3" fmla="*/ 10000 h 10000"/>
              <a:gd name="connsiteX4" fmla="*/ 1956 w 9684"/>
              <a:gd name="connsiteY4" fmla="*/ 10000 h 10000"/>
              <a:gd name="connsiteX0" fmla="*/ 2020 w 10000"/>
              <a:gd name="connsiteY0" fmla="*/ 9604 h 9604"/>
              <a:gd name="connsiteX1" fmla="*/ 10000 w 10000"/>
              <a:gd name="connsiteY1" fmla="*/ 6 h 9604"/>
              <a:gd name="connsiteX2" fmla="*/ 7969 w 10000"/>
              <a:gd name="connsiteY2" fmla="*/ 0 h 9604"/>
              <a:gd name="connsiteX3" fmla="*/ 0 w 10000"/>
              <a:gd name="connsiteY3" fmla="*/ 9604 h 9604"/>
              <a:gd name="connsiteX4" fmla="*/ 2020 w 10000"/>
              <a:gd name="connsiteY4" fmla="*/ 9604 h 9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9604">
                <a:moveTo>
                  <a:pt x="2020" y="9604"/>
                </a:moveTo>
                <a:lnTo>
                  <a:pt x="10000" y="6"/>
                </a:lnTo>
                <a:lnTo>
                  <a:pt x="7969" y="0"/>
                </a:lnTo>
                <a:lnTo>
                  <a:pt x="0" y="9604"/>
                </a:lnTo>
                <a:lnTo>
                  <a:pt x="2020" y="9604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fr-FR">
              <a:latin typeface="Arial" charset="0"/>
              <a:ea typeface="ＭＳ Ｐゴシック" pitchFamily="-64" charset="-128"/>
            </a:endParaRPr>
          </a:p>
        </p:txBody>
      </p:sp>
      <p:pic>
        <p:nvPicPr>
          <p:cNvPr id="9" name="Grafik 8" descr="axa_finanz_sicher_r_rgb_8_300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459200" y="6336000"/>
            <a:ext cx="1459992" cy="286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r" defTabSz="914400" rtl="0" eaLnBrk="1" latinLnBrk="0" hangingPunct="1">
        <a:lnSpc>
          <a:spcPts val="3300"/>
        </a:lnSpc>
        <a:spcBef>
          <a:spcPct val="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spcBef>
          <a:spcPts val="500"/>
        </a:spcBef>
        <a:buClr>
          <a:schemeClr val="accent4"/>
        </a:buClr>
        <a:buSzPct val="110000"/>
        <a:buFont typeface="Wingdings" pitchFamily="2" charset="2"/>
        <a:buChar char="§"/>
        <a:defRPr sz="22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540000" indent="-252000" algn="l" defTabSz="914400" rtl="0" eaLnBrk="1" latinLnBrk="0" hangingPunct="1">
        <a:spcBef>
          <a:spcPts val="500"/>
        </a:spcBef>
        <a:buClr>
          <a:schemeClr val="tx2"/>
        </a:buClr>
        <a:buFont typeface="Arial" pitchFamily="34" charset="0"/>
        <a:buChar char="‒"/>
        <a:defRPr sz="1700" kern="1200">
          <a:solidFill>
            <a:schemeClr val="tx2"/>
          </a:solidFill>
          <a:latin typeface="+mn-lt"/>
          <a:ea typeface="+mn-ea"/>
          <a:cs typeface="+mn-cs"/>
        </a:defRPr>
      </a:lvl2pPr>
      <a:lvl3pPr marL="774000" indent="-234000" algn="l" defTabSz="914400" rtl="0" eaLnBrk="1" latinLnBrk="0" hangingPunct="1">
        <a:spcBef>
          <a:spcPts val="500"/>
        </a:spcBef>
        <a:buClr>
          <a:schemeClr val="accent6"/>
        </a:buClr>
        <a:buSzPct val="110000"/>
        <a:buFont typeface="Wingdings" pitchFamily="2" charset="2"/>
        <a:buChar char="§"/>
        <a:defRPr sz="1700" kern="1200">
          <a:solidFill>
            <a:schemeClr val="tx2"/>
          </a:solidFill>
          <a:latin typeface="+mn-lt"/>
          <a:ea typeface="+mn-ea"/>
          <a:cs typeface="+mn-cs"/>
        </a:defRPr>
      </a:lvl3pPr>
      <a:lvl4pPr marL="1044000" indent="-252000" algn="l" defTabSz="914400" rtl="0" eaLnBrk="1" latinLnBrk="0" hangingPunct="1">
        <a:spcBef>
          <a:spcPts val="500"/>
        </a:spcBef>
        <a:buClr>
          <a:schemeClr val="tx2"/>
        </a:buClr>
        <a:buFont typeface="Arial" pitchFamily="34" charset="0"/>
        <a:buChar char="‒"/>
        <a:defRPr sz="17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" Target="slide12.xml"/><Relationship Id="rId7" Type="http://schemas.openxmlformats.org/officeDocument/2006/relationships/slide" Target="slide8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slide" Target="slide9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17.jpeg"/><Relationship Id="rId10" Type="http://schemas.openxmlformats.org/officeDocument/2006/relationships/image" Target="../media/image11.png"/><Relationship Id="rId4" Type="http://schemas.openxmlformats.org/officeDocument/2006/relationships/hyperlink" Target="http://www.google.ch/url?sa=i&amp;rct=j&amp;q=&amp;esrc=s&amp;frm=1&amp;source=images&amp;cd=&amp;cad=rja&amp;uact=8&amp;docid=8VQYgwZHjQdjlM&amp;tbnid=damCVUWjoeISvM:&amp;ved=0CAUQjRw&amp;url=http://www.buergerhaus-stollwerck.de/60.html&amp;ei=GRV-U6L7N4jl4QSHiIGIDA&amp;bvm=bv.67229260,d.bGE&amp;psig=AFQjCNH8s_WQo7Rvz8eD_Cyy8vpNSBXbeg&amp;ust=1400858244827505" TargetMode="External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slide" Target="slide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Focus Days 2014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Innovative Hausrat Inventar App</a:t>
            </a:r>
          </a:p>
          <a:p>
            <a:r>
              <a:rPr lang="de-CH" dirty="0" smtClean="0"/>
              <a:t>UX Design</a:t>
            </a:r>
          </a:p>
          <a:p>
            <a:endParaRPr lang="de-CH" dirty="0" smtClean="0"/>
          </a:p>
          <a:p>
            <a:r>
              <a:rPr lang="de-CH" dirty="0" smtClean="0"/>
              <a:t>22.5.2014</a:t>
            </a:r>
          </a:p>
          <a:p>
            <a:r>
              <a:rPr lang="de-CH" dirty="0" smtClean="0"/>
              <a:t>Lorenz Hänggi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897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30-Room-Home</a:t>
            </a:r>
          </a:p>
        </p:txBody>
      </p:sp>
      <p:pic>
        <p:nvPicPr>
          <p:cNvPr id="10242" name="Picture 2" descr="C:\Users\C936871\Desktop\_temp\fd2014harald\30-Room-Home-20140522_124153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185" y="1403350"/>
            <a:ext cx="3364843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4495800" y="3886200"/>
            <a:ext cx="5334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6" name="Rechteck 5">
            <a:hlinkClick r:id="rId4" action="ppaction://hlinksldjump"/>
          </p:cNvPr>
          <p:cNvSpPr/>
          <p:nvPr/>
        </p:nvSpPr>
        <p:spPr>
          <a:xfrm>
            <a:off x="3429000" y="4800600"/>
            <a:ext cx="1219200" cy="914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pic>
        <p:nvPicPr>
          <p:cNvPr id="5122" name="Picture 2">
            <a:hlinkClick r:id="rId5" action="ppaction://hlinksldjump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62101"/>
            <a:ext cx="457200" cy="457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8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00200"/>
            <a:ext cx="304800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40-Room-CaptureImages</a:t>
            </a:r>
            <a:endParaRPr lang="de-CH" dirty="0"/>
          </a:p>
        </p:txBody>
      </p:sp>
      <p:pic>
        <p:nvPicPr>
          <p:cNvPr id="11266" name="Picture 2" descr="C:\Users\C936871\Desktop\_temp\fd2014harald\40-Objekt-CaptureImages-20140522_12414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695" y="1403350"/>
            <a:ext cx="3225822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5316606"/>
            <a:ext cx="626165" cy="626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 descr="http://www.buergerhaus-stollwerck.de/fileadmin/bilder/fotos/Seminarraeume/raum307.jp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93" r="15431"/>
          <a:stretch/>
        </p:blipFill>
        <p:spPr bwMode="auto">
          <a:xfrm>
            <a:off x="3505200" y="2438400"/>
            <a:ext cx="2503714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00" y="5316606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4" name="Picture 6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0357" y="532757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6" name="Picture 8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00200"/>
            <a:ext cx="304800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5429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40-Objekt-Edit</a:t>
            </a:r>
            <a:endParaRPr lang="de-CH" dirty="0"/>
          </a:p>
        </p:txBody>
      </p:sp>
      <p:pic>
        <p:nvPicPr>
          <p:cNvPr id="12290" name="Picture 2" descr="C:\Users\C936871\Desktop\_temp\fd2014harald\41-Object-Edit-99-20140522_124157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064" y="1403350"/>
            <a:ext cx="3679084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5029200" y="5410200"/>
            <a:ext cx="381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7" name="Rechteck 6">
            <a:hlinkClick r:id="rId3" action="ppaction://hlinksldjump"/>
          </p:cNvPr>
          <p:cNvSpPr/>
          <p:nvPr/>
        </p:nvSpPr>
        <p:spPr>
          <a:xfrm>
            <a:off x="5486400" y="5410200"/>
            <a:ext cx="381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8" name="Rechteck 7">
            <a:hlinkClick r:id="rId3" action="ppaction://hlinksldjump"/>
          </p:cNvPr>
          <p:cNvSpPr/>
          <p:nvPr/>
        </p:nvSpPr>
        <p:spPr>
          <a:xfrm>
            <a:off x="5930348" y="5410200"/>
            <a:ext cx="381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9" name="Rechteck 8">
            <a:hlinkClick r:id="rId3" action="ppaction://hlinksldjump"/>
          </p:cNvPr>
          <p:cNvSpPr/>
          <p:nvPr/>
        </p:nvSpPr>
        <p:spPr>
          <a:xfrm>
            <a:off x="4572000" y="5410200"/>
            <a:ext cx="381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10" name="Rechteck 9">
            <a:hlinkClick r:id="rId3" action="ppaction://hlinksldjump"/>
          </p:cNvPr>
          <p:cNvSpPr/>
          <p:nvPr/>
        </p:nvSpPr>
        <p:spPr>
          <a:xfrm>
            <a:off x="4038600" y="5410200"/>
            <a:ext cx="381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11" name="Rechteck 10">
            <a:hlinkClick r:id="rId3" action="ppaction://hlinksldjump"/>
          </p:cNvPr>
          <p:cNvSpPr/>
          <p:nvPr/>
        </p:nvSpPr>
        <p:spPr>
          <a:xfrm>
            <a:off x="3581400" y="5410200"/>
            <a:ext cx="381000" cy="457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12" name="Rechteck 11">
            <a:hlinkClick r:id="rId4" action="ppaction://hlinksldjump"/>
          </p:cNvPr>
          <p:cNvSpPr/>
          <p:nvPr/>
        </p:nvSpPr>
        <p:spPr>
          <a:xfrm>
            <a:off x="3048000" y="1600200"/>
            <a:ext cx="3810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13" name="Rechteck 12">
            <a:hlinkClick r:id="rId4" action="ppaction://hlinksldjump"/>
          </p:cNvPr>
          <p:cNvSpPr/>
          <p:nvPr/>
        </p:nvSpPr>
        <p:spPr>
          <a:xfrm>
            <a:off x="5473148" y="3657600"/>
            <a:ext cx="9144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2"/>
                </a:solidFill>
              </a:rPr>
              <a:t>Fertig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914" y="2656114"/>
            <a:ext cx="381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04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511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Benutzertypen</a:t>
            </a:r>
            <a:endParaRPr lang="de-CH" dirty="0"/>
          </a:p>
        </p:txBody>
      </p:sp>
      <p:pic>
        <p:nvPicPr>
          <p:cNvPr id="1041" name="Picture 17" descr="C:\Users\C936871\Desktop\_temp\fd2014harald\00-20140522_12404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31" y="1403350"/>
            <a:ext cx="6331351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556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Struktur der Inventare</a:t>
            </a:r>
            <a:endParaRPr lang="de-CH" dirty="0"/>
          </a:p>
        </p:txBody>
      </p:sp>
      <p:pic>
        <p:nvPicPr>
          <p:cNvPr id="2050" name="Picture 2" descr="C:\Users\C936871\Desktop\_temp\fd2014harald\00-20140522_12405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021" y="1403350"/>
            <a:ext cx="7335171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3689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13314" name="Picture 2" descr="C:\Users\C936871\Desktop\_temp\fd2014harald\99-Sensors-API-20140522_124209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154" y="1403350"/>
            <a:ext cx="4772904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0073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99-Settings</a:t>
            </a:r>
            <a:endParaRPr lang="de-CH" dirty="0"/>
          </a:p>
        </p:txBody>
      </p:sp>
      <p:pic>
        <p:nvPicPr>
          <p:cNvPr id="14338" name="Picture 2" descr="C:\Users\C936871\Desktop\_temp\fd2014harald\99-Settings-20140522_12421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760" y="1403350"/>
            <a:ext cx="6089692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95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931" y="1428750"/>
            <a:ext cx="4705350" cy="470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6501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01-Home – 1.mal</a:t>
            </a:r>
            <a:endParaRPr lang="de-CH" dirty="0"/>
          </a:p>
        </p:txBody>
      </p:sp>
      <p:pic>
        <p:nvPicPr>
          <p:cNvPr id="3074" name="Picture 2" descr="C:\Users\C936871\Desktop\_temp\fd2014harald\01-Home-20140522_124024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293" y="1403350"/>
            <a:ext cx="3716626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hlinkClick r:id="rId3" action="ppaction://hlinksldjump"/>
          </p:cNvPr>
          <p:cNvSpPr/>
          <p:nvPr/>
        </p:nvSpPr>
        <p:spPr>
          <a:xfrm>
            <a:off x="3429000" y="4876800"/>
            <a:ext cx="23622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4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01-Home </a:t>
            </a:r>
            <a:r>
              <a:rPr lang="de-CH" dirty="0" smtClean="0"/>
              <a:t>– 2.-N.Mal</a:t>
            </a:r>
            <a:endParaRPr lang="de-CH" dirty="0"/>
          </a:p>
        </p:txBody>
      </p:sp>
      <p:pic>
        <p:nvPicPr>
          <p:cNvPr id="15362" name="Picture 2" descr="C:\Users\C936871\Desktop\_temp\fd2014harald\02-Home-20140522_124028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84" y="1403350"/>
            <a:ext cx="3059045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hteck 5">
            <a:hlinkClick r:id="rId3" action="ppaction://hlinksldjump"/>
          </p:cNvPr>
          <p:cNvSpPr/>
          <p:nvPr/>
        </p:nvSpPr>
        <p:spPr>
          <a:xfrm>
            <a:off x="3886200" y="4876800"/>
            <a:ext cx="19050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7" name="Rechteck 6">
            <a:hlinkClick r:id="rId4" action="ppaction://hlinksldjump"/>
          </p:cNvPr>
          <p:cNvSpPr/>
          <p:nvPr/>
        </p:nvSpPr>
        <p:spPr>
          <a:xfrm>
            <a:off x="3505200" y="1600200"/>
            <a:ext cx="3810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431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03-Navigation</a:t>
            </a:r>
          </a:p>
        </p:txBody>
      </p:sp>
      <p:pic>
        <p:nvPicPr>
          <p:cNvPr id="4098" name="Picture 2" descr="C:\Users\C936871\Desktop\_temp\fd2014harald\03-Navigation-20140522_12412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677" y="1403350"/>
            <a:ext cx="5441859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3581400" y="1905000"/>
            <a:ext cx="1414670" cy="30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6" name="Rechteck 5">
            <a:hlinkClick r:id="rId4" action="ppaction://hlinksldjump"/>
          </p:cNvPr>
          <p:cNvSpPr/>
          <p:nvPr/>
        </p:nvSpPr>
        <p:spPr>
          <a:xfrm>
            <a:off x="3581400" y="2743200"/>
            <a:ext cx="1414670" cy="30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39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10-Inventory-New-Wer?</a:t>
            </a:r>
            <a:endParaRPr lang="de-CH" dirty="0"/>
          </a:p>
        </p:txBody>
      </p:sp>
      <p:pic>
        <p:nvPicPr>
          <p:cNvPr id="5122" name="Picture 2" descr="C:\Users\C936871\Desktop\_temp\fd2014harald\10-Inventory-New-20140522_12410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39" y="1403350"/>
            <a:ext cx="2675334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4876800" y="4260574"/>
            <a:ext cx="707335" cy="30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40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10-Inventory-New-Wo?</a:t>
            </a:r>
            <a:endParaRPr lang="de-CH" dirty="0"/>
          </a:p>
        </p:txBody>
      </p:sp>
      <p:pic>
        <p:nvPicPr>
          <p:cNvPr id="6146" name="Picture 2" descr="C:\Users\C936871\Desktop\_temp\fd2014harald\11-Inventory-New-20140522_12410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39" y="1403350"/>
            <a:ext cx="2675334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4946374" y="4310269"/>
            <a:ext cx="707335" cy="3097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27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10-Inventory-New-Wie?Was?</a:t>
            </a:r>
            <a:endParaRPr lang="de-CH" dirty="0"/>
          </a:p>
        </p:txBody>
      </p:sp>
      <p:pic>
        <p:nvPicPr>
          <p:cNvPr id="7170" name="Picture 2" descr="C:\Users\C936871\Desktop\_temp\fd2014harald\12-Inventory-New-20140522_124112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05" y="1403350"/>
            <a:ext cx="4099403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4946373" y="5334000"/>
            <a:ext cx="921027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11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20-Inventar-Home</a:t>
            </a:r>
            <a:endParaRPr lang="de-CH" dirty="0"/>
          </a:p>
        </p:txBody>
      </p:sp>
      <p:pic>
        <p:nvPicPr>
          <p:cNvPr id="8194" name="Picture 2" descr="C:\Users\C936871\Desktop\_temp\fd2014harald\20-Inventar-Home-20140522_124136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558" y="1403350"/>
            <a:ext cx="3214096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>
            <a:hlinkClick r:id="rId3" action="ppaction://hlinksldjump"/>
          </p:cNvPr>
          <p:cNvSpPr/>
          <p:nvPr/>
        </p:nvSpPr>
        <p:spPr>
          <a:xfrm>
            <a:off x="5105400" y="4969564"/>
            <a:ext cx="1066800" cy="7454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6" name="Rechteck 5">
            <a:hlinkClick r:id="rId4" action="ppaction://hlinksldjump"/>
          </p:cNvPr>
          <p:cNvSpPr/>
          <p:nvPr/>
        </p:nvSpPr>
        <p:spPr>
          <a:xfrm>
            <a:off x="3886200" y="1752601"/>
            <a:ext cx="1524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7" name="Rechteck 6">
            <a:hlinkClick r:id="rId3" action="ppaction://hlinksldjump"/>
          </p:cNvPr>
          <p:cNvSpPr/>
          <p:nvPr/>
        </p:nvSpPr>
        <p:spPr>
          <a:xfrm>
            <a:off x="4572000" y="3733801"/>
            <a:ext cx="762000" cy="533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 smtClean="0">
              <a:solidFill>
                <a:schemeClr val="tx2"/>
              </a:solidFill>
            </a:endParaRPr>
          </a:p>
        </p:txBody>
      </p:sp>
      <p:sp>
        <p:nvSpPr>
          <p:cNvPr id="8" name="Rechteck 7">
            <a:hlinkClick r:id="rId5" action="ppaction://hlinksldjump"/>
          </p:cNvPr>
          <p:cNvSpPr/>
          <p:nvPr/>
        </p:nvSpPr>
        <p:spPr>
          <a:xfrm>
            <a:off x="5867400" y="1752601"/>
            <a:ext cx="304800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solidFill>
                  <a:schemeClr val="tx2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731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21-Room-NewEdit</a:t>
            </a:r>
            <a:endParaRPr lang="de-CH" dirty="0"/>
          </a:p>
        </p:txBody>
      </p:sp>
      <p:pic>
        <p:nvPicPr>
          <p:cNvPr id="9218" name="Picture 2" descr="C:\Users\C936871\Desktop\_temp\fd2014harald\21-Inventar-Edit-20140522_124140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1265" y="1403350"/>
            <a:ext cx="3284682" cy="4756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600200"/>
            <a:ext cx="304800" cy="4095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" name="Picture 6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572000"/>
            <a:ext cx="533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5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XA-Design">
  <a:themeElements>
    <a:clrScheme name="AXAColors">
      <a:dk1>
        <a:sysClr val="windowText" lastClr="000000"/>
      </a:dk1>
      <a:lt1>
        <a:sysClr val="window" lastClr="FFFFFF"/>
      </a:lt1>
      <a:dk2>
        <a:srgbClr val="103184"/>
      </a:dk2>
      <a:lt2>
        <a:srgbClr val="FFFFFF"/>
      </a:lt2>
      <a:accent1>
        <a:srgbClr val="CCD6F0"/>
      </a:accent1>
      <a:accent2>
        <a:srgbClr val="284691"/>
      </a:accent2>
      <a:accent3>
        <a:srgbClr val="D8D8D8"/>
      </a:accent3>
      <a:accent4>
        <a:srgbClr val="FF1821"/>
      </a:accent4>
      <a:accent5>
        <a:srgbClr val="E9CDA7"/>
      </a:accent5>
      <a:accent6>
        <a:srgbClr val="4B91CD"/>
      </a:accent6>
      <a:hlink>
        <a:srgbClr val="4B91CD"/>
      </a:hlink>
      <a:folHlink>
        <a:srgbClr val="800080"/>
      </a:folHlink>
    </a:clrScheme>
    <a:fontScheme name="AXA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err="1" smtClean="0">
            <a:solidFill>
              <a:schemeClr val="tx2"/>
            </a:solidFill>
          </a:defRPr>
        </a:defPPr>
      </a:lst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eyDoc xmlns="eb32d968-6545-4ddf-929d-43fab4585358">nein</KeyDoc>
    <Description xmlns="eb32d968-6545-4ddf-929d-43fab4585358" xsi:nil="true"/>
    <DocCat xmlns="eb32d968-6545-4ddf-929d-43fab4585358">Focus Days 2014</DocCat>
    <Classification xmlns="eb32d968-6545-4ddf-929d-43fab4585358">intern</Classification>
    <Kommentar xmlns="929ce6b8-79f8-4692-b487-8ec24ea17576" xsi:nil="true"/>
    <IconOverlay xmlns="http://schemas.microsoft.com/sharepoint/v4" xsi:nil="true"/>
    <Sub_x002d_Kategorie xmlns="929ce6b8-79f8-4692-b487-8ec24ea17576" xsi:nil="true"/>
    <DocStatus xmlns="eb32d968-6545-4ddf-929d-43fab4585358">in Bearbeitung</DocStatu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amdokument" ma:contentTypeID="0x0101007B9AA4213E9F4BD9BBF83A43B2619B6F00DC66F9183D97D2438456C0D119D31924" ma:contentTypeVersion="9" ma:contentTypeDescription="" ma:contentTypeScope="" ma:versionID="6845f3e15a0480f51e0526a8ea7801df">
  <xsd:schema xmlns:xsd="http://www.w3.org/2001/XMLSchema" xmlns:xs="http://www.w3.org/2001/XMLSchema" xmlns:p="http://schemas.microsoft.com/office/2006/metadata/properties" xmlns:ns3="eb32d968-6545-4ddf-929d-43fab4585358" xmlns:ns4="929ce6b8-79f8-4692-b487-8ec24ea17576" xmlns:ns5="http://schemas.microsoft.com/sharepoint/v4" targetNamespace="http://schemas.microsoft.com/office/2006/metadata/properties" ma:root="true" ma:fieldsID="4c31f129fe474255282824d5ab593cd8" ns3:_="" ns4:_="" ns5:_="">
    <xsd:import namespace="eb32d968-6545-4ddf-929d-43fab4585358"/>
    <xsd:import namespace="929ce6b8-79f8-4692-b487-8ec24ea17576"/>
    <xsd:import namespace="http://schemas.microsoft.com/sharepoint/v4"/>
    <xsd:element name="properties">
      <xsd:complexType>
        <xsd:sequence>
          <xsd:element name="documentManagement">
            <xsd:complexType>
              <xsd:all>
                <xsd:element ref="ns3:Classification"/>
                <xsd:element ref="ns3:DocStatus"/>
                <xsd:element ref="ns3:Description" minOccurs="0"/>
                <xsd:element ref="ns3:KeyDoc" minOccurs="0"/>
                <xsd:element ref="ns3:DocCat" minOccurs="0"/>
                <xsd:element ref="ns4:Kommentar" minOccurs="0"/>
                <xsd:element ref="ns4:Sub_x002d_Kategorie" minOccurs="0"/>
                <xsd:element ref="ns5:IconOverla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2d968-6545-4ddf-929d-43fab4585358" elementFormDefault="qualified">
    <xsd:import namespace="http://schemas.microsoft.com/office/2006/documentManagement/types"/>
    <xsd:import namespace="http://schemas.microsoft.com/office/infopath/2007/PartnerControls"/>
    <xsd:element name="Classification" ma:index="9" ma:displayName="Dokumentklassifizierung" ma:default="intern" ma:format="Dropdown" ma:internalName="Classification">
      <xsd:simpleType>
        <xsd:restriction base="dms:Choice">
          <xsd:enumeration value="vertraulich"/>
          <xsd:enumeration value="intern"/>
          <xsd:enumeration value="öffentlich"/>
        </xsd:restriction>
      </xsd:simpleType>
    </xsd:element>
    <xsd:element name="DocStatus" ma:index="10" ma:displayName="Status" ma:default="in Bearbeitung" ma:format="Dropdown" ma:internalName="DocStatus">
      <xsd:simpleType>
        <xsd:restriction base="dms:Choice">
          <xsd:enumeration value="in Bearbeitung"/>
          <xsd:enumeration value="freigegeben"/>
          <xsd:enumeration value="veraltet"/>
        </xsd:restriction>
      </xsd:simpleType>
    </xsd:element>
    <xsd:element name="Description" ma:index="11" nillable="true" ma:displayName="Beschreibung" ma:internalName="Description">
      <xsd:simpleType>
        <xsd:restriction base="dms:Note">
          <xsd:maxLength value="255"/>
        </xsd:restriction>
      </xsd:simpleType>
    </xsd:element>
    <xsd:element name="KeyDoc" ma:index="12" nillable="true" ma:displayName="Schlüsseldokument" ma:default="nein" ma:format="RadioButtons" ma:internalName="KeyDoc">
      <xsd:simpleType>
        <xsd:restriction base="dms:Choice">
          <xsd:enumeration value="ja"/>
          <xsd:enumeration value="nein"/>
        </xsd:restriction>
      </xsd:simpleType>
    </xsd:element>
    <xsd:element name="DocCat" ma:index="13" nillable="true" ma:displayName="Kategorie" ma:description="Themenauswahl" ma:format="RadioButtons" ma:internalName="DocCat">
      <xsd:simpleType>
        <xsd:union memberTypes="dms:Text">
          <xsd:simpleType>
            <xsd:restriction base="dms:Choice">
              <xsd:enumeration value="Administration"/>
              <xsd:enumeration value="Focus Days 2014"/>
              <xsd:enumeration value="Java Knowhow-Transfer"/>
              <xsd:enumeration value="Kernteam-Meeting"/>
              <xsd:enumeration value="Plattform"/>
              <xsd:enumeration value="Themenspeicher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9ce6b8-79f8-4692-b487-8ec24ea17576" elementFormDefault="qualified">
    <xsd:import namespace="http://schemas.microsoft.com/office/2006/documentManagement/types"/>
    <xsd:import namespace="http://schemas.microsoft.com/office/infopath/2007/PartnerControls"/>
    <xsd:element name="Kommentar" ma:index="14" nillable="true" ma:displayName="Kommentar" ma:description="Notiere hier deine Kommentare" ma:internalName="Kommentar">
      <xsd:simpleType>
        <xsd:restriction base="dms:Note"/>
      </xsd:simpleType>
    </xsd:element>
    <xsd:element name="Sub_x002d_Kategorie" ma:index="15" nillable="true" ma:displayName="Sub-Kategorie" ma:format="Dropdown" ma:internalName="Sub_x002d_Kategorie">
      <xsd:simpleType>
        <xsd:union memberTypes="dms:Text">
          <xsd:simpleType>
            <xsd:restriction base="dms:Choice">
              <xsd:enumeration value="Information"/>
              <xsd:enumeration value="Committee"/>
              <xsd:enumeration value="Protokolle 2014"/>
              <xsd:enumeration value="2012 April"/>
              <xsd:enumeration value="2012 Juli"/>
              <xsd:enumeration value="2012 Oktober"/>
              <xsd:enumeration value="2013-01"/>
              <xsd:enumeration value="2013-02"/>
              <xsd:enumeration value="2014-02"/>
              <xsd:enumeration value="Archiv"/>
            </xsd:restriction>
          </xsd:simpleType>
        </xsd:un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IconOverlay" ma:index="16" nillable="true" ma:displayName="IconOverlay" ma:hidden="true" ma:internalName="IconOverlay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axOccurs="1" ma:index="8" ma:displayName="Aut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Policy Auditing</Name>
    <Type>10001</Type>
    <SequenceNumber>1100</SequenceNumber>
    <Assembly>Microsoft.Office.Policy, Version=12.0.0.0, Culture=neutral, PublicKeyToken=71e9bce111e9429c</Assembly>
    <Class>Microsoft.Office.RecordsManagement.Internal.AuditHandler</Class>
    <Data/>
    <Filter/>
  </Receiver>
  <Receiver>
    <Name>Policy Auditing</Name>
    <Type>10002</Type>
    <SequenceNumber>1101</SequenceNumber>
    <Assembly>Microsoft.Office.Policy, Version=12.0.0.0, Culture=neutral, PublicKeyToken=71e9bce111e9429c</Assembly>
    <Class>Microsoft.Office.RecordsManagement.Internal.AuditHandler</Class>
    <Data/>
    <Filter/>
  </Receiver>
  <Receiver>
    <Name>Policy Auditing</Name>
    <Type>10004</Type>
    <SequenceNumber>1102</SequenceNumber>
    <Assembly>Microsoft.Office.Policy, Version=12.0.0.0, Culture=neutral, PublicKeyToken=71e9bce111e9429c</Assembly>
    <Class>Microsoft.Office.RecordsManagement.Internal.AuditHandler</Class>
    <Data/>
    <Filter/>
  </Receiver>
  <Receiver>
    <Name>Policy Auditing</Name>
    <Type>10006</Type>
    <SequenceNumber>1103</SequenceNumber>
    <Assembly>Microsoft.Office.Policy, Version=12.0.0.0, Culture=neutral, PublicKeyToken=71e9bce111e9429c</Assembly>
    <Class>Microsoft.Office.RecordsManagement.Internal.AuditHandler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384630-71F2-4336-A157-9BF8985137C6}">
  <ds:schemaRefs>
    <ds:schemaRef ds:uri="http://purl.org/dc/terms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dcmitype/"/>
    <ds:schemaRef ds:uri="eb32d968-6545-4ddf-929d-43fab4585358"/>
    <ds:schemaRef ds:uri="http://schemas.microsoft.com/sharepoint/v4"/>
    <ds:schemaRef ds:uri="http://schemas.microsoft.com/office/2006/documentManagement/types"/>
    <ds:schemaRef ds:uri="929ce6b8-79f8-4692-b487-8ec24ea17576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FF27644-0370-456C-AA5D-C698B4BC92F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b32d968-6545-4ddf-929d-43fab4585358"/>
    <ds:schemaRef ds:uri="929ce6b8-79f8-4692-b487-8ec24ea17576"/>
    <ds:schemaRef ds:uri="http://schemas.microsoft.com/sharepoint/v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04D2FC1-D05C-4F2B-9B78-5319D880A8EA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11E2B6B-16A8-40B0-BFEF-BDFE1FB92E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AXA-Design</Template>
  <TotalTime>0</TotalTime>
  <Words>39</Words>
  <Application>Microsoft Office PowerPoint</Application>
  <PresentationFormat>On-screen Show (4:3)</PresentationFormat>
  <Paragraphs>22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AXA-Design</vt:lpstr>
      <vt:lpstr>Focus Days 2014</vt:lpstr>
      <vt:lpstr>01-Home – 1.mal</vt:lpstr>
      <vt:lpstr>01-Home – 2.-N.Mal</vt:lpstr>
      <vt:lpstr>03-Navigation</vt:lpstr>
      <vt:lpstr>10-Inventory-New-Wer?</vt:lpstr>
      <vt:lpstr>10-Inventory-New-Wo?</vt:lpstr>
      <vt:lpstr>10-Inventory-New-Wie?Was?</vt:lpstr>
      <vt:lpstr>20-Inventar-Home</vt:lpstr>
      <vt:lpstr>21-Room-NewEdit</vt:lpstr>
      <vt:lpstr>30-Room-Home</vt:lpstr>
      <vt:lpstr>40-Room-CaptureImages</vt:lpstr>
      <vt:lpstr>40-Objekt-Edit</vt:lpstr>
      <vt:lpstr>PowerPoint Presentation</vt:lpstr>
      <vt:lpstr>Benutzertypen</vt:lpstr>
      <vt:lpstr>Struktur der Inventare</vt:lpstr>
      <vt:lpstr>PowerPoint Presentation</vt:lpstr>
      <vt:lpstr>99-Settings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FocusDays2014-Innovative.Hausrat-Inventory-UX-Design-Harald</dc:title>
  <dc:creator>Hänggi Lorenz</dc:creator>
  <cp:lastModifiedBy>Lorenz Hänggi</cp:lastModifiedBy>
  <cp:revision>7</cp:revision>
  <dcterms:created xsi:type="dcterms:W3CDTF">2006-08-16T00:00:00Z</dcterms:created>
  <dcterms:modified xsi:type="dcterms:W3CDTF">2014-05-25T20:01:42Z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0x0101007B9AA4213E9F4BD9BBF83A43B2619B6F00DC66F9183D97D2438456C0D119D31924</vt:lpwstr>
  </property>
</Properties>
</file>